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83"/>
  </p:normalViewPr>
  <p:slideViewPr>
    <p:cSldViewPr snapToGrid="0">
      <p:cViewPr varScale="1">
        <p:scale>
          <a:sx n="117" d="100"/>
          <a:sy n="117" d="100"/>
        </p:scale>
        <p:origin x="176" y="4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Talk to you about an mobile device app for On-Deck fisheries management.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8144e525c1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8144e525c1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use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8144e525c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8144e525c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8144e525c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8144e525c1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1D3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8144e525c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8144e525c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Intead of focusing on improving CCFRP, can we use citizen science?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Citizen science is the process of democratizing the collection of data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83b8e8aad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83b8e8aad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Goal: Use recreational anglers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Provide them with a depth sensor to measure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Camera so that we can do species identification and virtual tagging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Compute to run AI models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Commercially available so that end users can buy it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BONUS: What if it’s a device they already have?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82592349e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82592349e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iPhones are commercially available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Many people already have them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Advance Slide: LiDAR provides us with a depth sensor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Camera on iPhone is good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can leverage metal for ondevice compute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All sounds good, let’s test it!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144e525c1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8144e525c1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we did.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us using our App on fish during a CCFRP cruise.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really is just point and shoot!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Let’s see how easy in a demo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8422d500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8422d500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a screen recording, I’m happy to live demo after the talk to anyone who is interested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start with a measurement of the fish for reference.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only for the purpose of the demo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calipers are not used for the measurement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runs an AI model and produces the fork length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Fork length is displayed on screen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in the photo gallery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82608aaf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82608aaf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get three different representations of the scene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“A” is from the camera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“B” is directly from the LiDAR and represents the metric depth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Advance Slide: I understand it can be a little hard to see, so I have clipped it to half a meter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Clipping is for demonstration purposes only and not used by the app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“C” represents the confidence of every LiDAR measurement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Think “how accurate is the LiDAR at this pixel?”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8144e525c1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8144e525c1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Comparison of our app against length board while on the CCFRP boat trip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X axis is once again the length board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 axis is the measurement from our app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R^2 value of 0.994, indicating high correlation between fishsense mobile and length board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indicates that fishsense mobile can be used as a replacement for length board measurements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8422d500b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8422d500b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Overfishing = biodiversity loss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Fisheries are undermonitored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Need a few key points of information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8462c8d3d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8462c8d3d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Fishtechy appears to match most of our requirements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first evaluated Fishtechy as an option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Uses *this* proof ball for measuring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8462c8d3d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8462c8d3d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Didn’t fit our needs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Proof ball got lost in hectic CCFRP trips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“Where is the proof ball”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Proof ball needs to be in the frame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Fishtechy uses cloud to do processing, issues out in the ocean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83b8e8aad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83b8e8aad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Comparison against fish techy against the length board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X axis is the measured length of the fish on the length board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 axis is the app measured length.  Here orange is our app and blue is fishtechy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These were done during a “lab day” with disceased fish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83a46ede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83a46ede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Citizen science needs a process to get data off device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expand this to devices that don’t have lidar support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Species identification to help with abundance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Individual identification for target speceis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82592349e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82592349e9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Left qr code is the github for this paper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Right qr code is our projects website where you can follow us for updates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8144e525c1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8144e525c1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Age of fish is important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dirty="0"/>
              <a:t>Can't ask a fish its age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Larger fish = older fish = more babies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Babies are important for sustainable fishing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Length is our first key point of information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844ecb889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844ecb889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Data collected by Stock et al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Data of Groupers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Large population = healthier population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Significant lag in policy to bounce back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8144e525c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8144e525c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8422d500b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8422d500b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Length = Put the fish on a ruler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Hard to measure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Can be inaccurate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8479a2919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8479a2919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Count = Count all the fish?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Can’t count all fish, use tags instead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Can model how many fish by knowing total number of fish tagged vs fish recaptured vs fish caught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8144e525c1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8144e525c1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California has CCFRP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California Collaborative Fisheries Research Program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expensive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Takes lots of people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I mean lots of people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83a46ede3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83a46ede3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California Coast - </a:t>
            </a:r>
            <a:r>
              <a:rPr lang="en" sz="1200">
                <a:solidFill>
                  <a:srgbClr val="001D3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840 miles / 1352 km</a:t>
            </a:r>
            <a:endParaRPr sz="1200">
              <a:solidFill>
                <a:srgbClr val="001D35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1D3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Total US Coastline - 12,383 miles / 19929 km</a:t>
            </a:r>
            <a:endParaRPr sz="1200">
              <a:solidFill>
                <a:srgbClr val="001D35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1D3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Total World Coastline - 193,000 miles / 310,600</a:t>
            </a:r>
            <a:endParaRPr sz="1200">
              <a:solidFill>
                <a:srgbClr val="001D35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1D35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1D3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CA spent 500k in 2022</a:t>
            </a:r>
            <a:endParaRPr sz="1200">
              <a:solidFill>
                <a:srgbClr val="001D35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1D3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Scaled up, 7M for all of US</a:t>
            </a:r>
            <a:endParaRPr sz="1200">
              <a:solidFill>
                <a:srgbClr val="001D35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1D3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116M for world wide</a:t>
            </a:r>
            <a:endParaRPr sz="1200">
              <a:solidFill>
                <a:srgbClr val="001D35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i.org/10.1093/icesjms/fsaa22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-554157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FishSense Mobile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153539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 Mobile Device App for On-Deck Fisheries Management Operations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62000" y="2424267"/>
            <a:ext cx="8220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Christopher L. Crutchfield, Nykolas Rekasius, Anu Jajodia, Theodore Darci-Maher, Sijan Shrestha, Aayushka Budhathoki, Annabelle Chen, Brendon Mwamba, Zach Merson, Shawn Doyle, Grace Turner, Jakob Tallman, Cole Wilson, Jack Elstner, Brice X. Semmens, Curt Schurgers, Ryan Kastner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53" y="4322899"/>
            <a:ext cx="1725076" cy="6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700" y="4178938"/>
            <a:ext cx="955863" cy="95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4300" y="4146647"/>
            <a:ext cx="6105899" cy="102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Can we increase data with technology?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2" name="Google Shape;142;p23" title="Picture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913" y="306200"/>
            <a:ext cx="4576400" cy="45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 title="Picture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88" y="306200"/>
            <a:ext cx="3393150" cy="45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 title="Picture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9275" y="708775"/>
            <a:ext cx="6305451" cy="37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225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818149" cy="42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5075" y="0"/>
            <a:ext cx="5138926" cy="3854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89300"/>
            <a:ext cx="5138926" cy="385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81142" y="1289300"/>
            <a:ext cx="5138932" cy="385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311700" y="13498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How do we scale?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311700" y="246560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Citizen Science!</a:t>
            </a:r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System Requirements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8" name="Google Shape;16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System is commercially available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Depth Sensor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High-resolution RGB Camera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Onboard compute capabilities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/>
          </a:blip>
          <a:srcRect t="15440"/>
          <a:stretch/>
        </p:blipFill>
        <p:spPr>
          <a:xfrm>
            <a:off x="1247525" y="0"/>
            <a:ext cx="66489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/>
        </p:nvSpPr>
        <p:spPr>
          <a:xfrm>
            <a:off x="0" y="4703625"/>
            <a:ext cx="200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Credit: apple.com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1247525" y="1043725"/>
            <a:ext cx="6181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</a:rPr>
              <a:t>LiDAR</a:t>
            </a:r>
            <a:endParaRPr sz="2600">
              <a:solidFill>
                <a:schemeClr val="accent1"/>
              </a:solidFill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2328925" y="1180525"/>
            <a:ext cx="1191300" cy="31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4" name="Google Shape;184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342" y="0"/>
            <a:ext cx="683131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fishsense_mobile_demo">
            <a:hlinkClick r:id="" action="ppaction://media"/>
            <a:extLst>
              <a:ext uri="{FF2B5EF4-FFF2-40B4-BE49-F238E27FC236}">
                <a16:creationId xmlns:a16="http://schemas.microsoft.com/office/drawing/2014/main" id="{B1CF8521-5032-8437-E53A-631ECB155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0" title="fish1_depth.png"/>
          <p:cNvPicPr preferRelativeResize="0"/>
          <p:nvPr/>
        </p:nvPicPr>
        <p:blipFill rotWithShape="1">
          <a:blip r:embed="rId3">
            <a:alphaModFix/>
          </a:blip>
          <a:srcRect l="89346"/>
          <a:stretch/>
        </p:blipFill>
        <p:spPr>
          <a:xfrm>
            <a:off x="5632413" y="1662788"/>
            <a:ext cx="299950" cy="21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 rotWithShape="1">
          <a:blip r:embed="rId4">
            <a:alphaModFix/>
          </a:blip>
          <a:srcRect l="86962"/>
          <a:stretch/>
        </p:blipFill>
        <p:spPr>
          <a:xfrm>
            <a:off x="5668200" y="1631725"/>
            <a:ext cx="389125" cy="2199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30"/>
          <p:cNvGrpSpPr/>
          <p:nvPr/>
        </p:nvGrpSpPr>
        <p:grpSpPr>
          <a:xfrm>
            <a:off x="6307788" y="1798850"/>
            <a:ext cx="2668200" cy="2123650"/>
            <a:chOff x="167638" y="1951075"/>
            <a:chExt cx="2668200" cy="2123650"/>
          </a:xfrm>
        </p:grpSpPr>
        <p:pic>
          <p:nvPicPr>
            <p:cNvPr id="202" name="Google Shape;202;p30"/>
            <p:cNvPicPr preferRelativeResize="0"/>
            <p:nvPr/>
          </p:nvPicPr>
          <p:blipFill rotWithShape="1">
            <a:blip r:embed="rId5">
              <a:alphaModFix/>
            </a:blip>
            <a:srcRect l="12146" t="15080" r="16404" b="13785"/>
            <a:stretch/>
          </p:blipFill>
          <p:spPr>
            <a:xfrm>
              <a:off x="218125" y="1951075"/>
              <a:ext cx="2499773" cy="1866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30"/>
            <p:cNvSpPr txBox="1"/>
            <p:nvPr/>
          </p:nvSpPr>
          <p:spPr>
            <a:xfrm>
              <a:off x="167638" y="3736025"/>
              <a:ext cx="2668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(c) Confidence</a:t>
              </a:r>
              <a:endParaRPr sz="1000">
                <a:solidFill>
                  <a:schemeClr val="dk1"/>
                </a:solidFill>
              </a:endParaRPr>
            </a:p>
          </p:txBody>
        </p:sp>
        <p:grpSp>
          <p:nvGrpSpPr>
            <p:cNvPr id="204" name="Google Shape;204;p30"/>
            <p:cNvGrpSpPr/>
            <p:nvPr/>
          </p:nvGrpSpPr>
          <p:grpSpPr>
            <a:xfrm>
              <a:off x="2120094" y="3269325"/>
              <a:ext cx="560700" cy="586750"/>
              <a:chOff x="1912675" y="3609650"/>
              <a:chExt cx="560700" cy="586750"/>
            </a:xfrm>
          </p:grpSpPr>
          <p:sp>
            <p:nvSpPr>
              <p:cNvPr id="205" name="Google Shape;205;p30"/>
              <p:cNvSpPr/>
              <p:nvPr/>
            </p:nvSpPr>
            <p:spPr>
              <a:xfrm>
                <a:off x="1912675" y="3656375"/>
                <a:ext cx="560700" cy="461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0"/>
              <p:cNvSpPr/>
              <p:nvPr/>
            </p:nvSpPr>
            <p:spPr>
              <a:xfrm>
                <a:off x="2264525" y="3995700"/>
                <a:ext cx="96600" cy="93600"/>
              </a:xfrm>
              <a:prstGeom prst="rect">
                <a:avLst/>
              </a:prstGeom>
              <a:solidFill>
                <a:srgbClr val="44015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440154"/>
                  </a:highlight>
                </a:endParaRPr>
              </a:p>
            </p:txBody>
          </p:sp>
          <p:sp>
            <p:nvSpPr>
              <p:cNvPr id="207" name="Google Shape;207;p30"/>
              <p:cNvSpPr/>
              <p:nvPr/>
            </p:nvSpPr>
            <p:spPr>
              <a:xfrm>
                <a:off x="2264525" y="3856225"/>
                <a:ext cx="96600" cy="93600"/>
              </a:xfrm>
              <a:prstGeom prst="rect">
                <a:avLst/>
              </a:prstGeom>
              <a:solidFill>
                <a:srgbClr val="1F908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440154"/>
                  </a:highlight>
                </a:endParaRPr>
              </a:p>
            </p:txBody>
          </p:sp>
          <p:sp>
            <p:nvSpPr>
              <p:cNvPr id="208" name="Google Shape;208;p30"/>
              <p:cNvSpPr/>
              <p:nvPr/>
            </p:nvSpPr>
            <p:spPr>
              <a:xfrm>
                <a:off x="2264525" y="3716750"/>
                <a:ext cx="96600" cy="93600"/>
              </a:xfrm>
              <a:prstGeom prst="rect">
                <a:avLst/>
              </a:prstGeom>
              <a:solidFill>
                <a:srgbClr val="FEE72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440154"/>
                  </a:highlight>
                </a:endParaRPr>
              </a:p>
            </p:txBody>
          </p:sp>
          <p:sp>
            <p:nvSpPr>
              <p:cNvPr id="209" name="Google Shape;209;p30"/>
              <p:cNvSpPr txBox="1"/>
              <p:nvPr/>
            </p:nvSpPr>
            <p:spPr>
              <a:xfrm>
                <a:off x="1920425" y="3888600"/>
                <a:ext cx="440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2"/>
                    </a:solidFill>
                  </a:rPr>
                  <a:t>Low</a:t>
                </a:r>
                <a:endParaRPr sz="800">
                  <a:solidFill>
                    <a:schemeClr val="dk2"/>
                  </a:solidFill>
                </a:endParaRPr>
              </a:p>
            </p:txBody>
          </p:sp>
          <p:sp>
            <p:nvSpPr>
              <p:cNvPr id="210" name="Google Shape;210;p30"/>
              <p:cNvSpPr txBox="1"/>
              <p:nvPr/>
            </p:nvSpPr>
            <p:spPr>
              <a:xfrm>
                <a:off x="1920425" y="3749125"/>
                <a:ext cx="440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2"/>
                    </a:solidFill>
                  </a:rPr>
                  <a:t>Med</a:t>
                </a:r>
                <a:endParaRPr sz="800">
                  <a:solidFill>
                    <a:schemeClr val="dk2"/>
                  </a:solidFill>
                </a:endParaRPr>
              </a:p>
            </p:txBody>
          </p:sp>
          <p:sp>
            <p:nvSpPr>
              <p:cNvPr id="211" name="Google Shape;211;p30"/>
              <p:cNvSpPr txBox="1"/>
              <p:nvPr/>
            </p:nvSpPr>
            <p:spPr>
              <a:xfrm>
                <a:off x="1920425" y="3609650"/>
                <a:ext cx="440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2"/>
                    </a:solidFill>
                  </a:rPr>
                  <a:t>High</a:t>
                </a:r>
                <a:endParaRPr sz="800">
                  <a:solidFill>
                    <a:schemeClr val="dk2"/>
                  </a:solidFill>
                </a:endParaRPr>
              </a:p>
            </p:txBody>
          </p:sp>
        </p:grpSp>
      </p:grpSp>
      <p:pic>
        <p:nvPicPr>
          <p:cNvPr id="212" name="Google Shape;212;p30" title="fish1_depth.png"/>
          <p:cNvPicPr preferRelativeResize="0"/>
          <p:nvPr/>
        </p:nvPicPr>
        <p:blipFill rotWithShape="1">
          <a:blip r:embed="rId3">
            <a:alphaModFix/>
          </a:blip>
          <a:srcRect l="9093" t="11285" r="13971" b="11578"/>
          <a:stretch/>
        </p:blipFill>
        <p:spPr>
          <a:xfrm>
            <a:off x="3122163" y="1798850"/>
            <a:ext cx="2449575" cy="18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/>
        </p:nvSpPr>
        <p:spPr>
          <a:xfrm rot="5400000">
            <a:off x="4754567" y="2627256"/>
            <a:ext cx="2668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Meters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3012850" y="3583800"/>
            <a:ext cx="266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(b) Depth Map</a:t>
            </a:r>
            <a:endParaRPr sz="1000">
              <a:solidFill>
                <a:schemeClr val="dk1"/>
              </a:solidFill>
            </a:endParaRPr>
          </a:p>
        </p:txBody>
      </p:sp>
      <p:grpSp>
        <p:nvGrpSpPr>
          <p:cNvPr id="215" name="Google Shape;215;p30"/>
          <p:cNvGrpSpPr/>
          <p:nvPr/>
        </p:nvGrpSpPr>
        <p:grpSpPr>
          <a:xfrm>
            <a:off x="167988" y="1798850"/>
            <a:ext cx="2668200" cy="2123650"/>
            <a:chOff x="5400063" y="875675"/>
            <a:chExt cx="2668200" cy="2123650"/>
          </a:xfrm>
        </p:grpSpPr>
        <p:pic>
          <p:nvPicPr>
            <p:cNvPr id="216" name="Google Shape;216;p30" title="fish1_rbg_image_with_snout_tail.png"/>
            <p:cNvPicPr preferRelativeResize="0"/>
            <p:nvPr/>
          </p:nvPicPr>
          <p:blipFill rotWithShape="1">
            <a:blip r:embed="rId6">
              <a:alphaModFix/>
            </a:blip>
            <a:srcRect l="9498" t="4205" r="1565" b="7820"/>
            <a:stretch/>
          </p:blipFill>
          <p:spPr>
            <a:xfrm>
              <a:off x="5523000" y="875675"/>
              <a:ext cx="2514500" cy="186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30"/>
            <p:cNvSpPr txBox="1"/>
            <p:nvPr/>
          </p:nvSpPr>
          <p:spPr>
            <a:xfrm>
              <a:off x="5400063" y="2660625"/>
              <a:ext cx="2668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(a) RGB Image</a:t>
              </a:r>
              <a:endParaRPr sz="1000">
                <a:solidFill>
                  <a:schemeClr val="dk1"/>
                </a:solidFill>
              </a:endParaRPr>
            </a:p>
          </p:txBody>
        </p:sp>
      </p:grpSp>
      <p:sp>
        <p:nvSpPr>
          <p:cNvPr id="218" name="Google Shape;21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What does the App See?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20" name="Google Shape;220;p30"/>
          <p:cNvPicPr preferRelativeResize="0"/>
          <p:nvPr/>
        </p:nvPicPr>
        <p:blipFill rotWithShape="1">
          <a:blip r:embed="rId4">
            <a:alphaModFix/>
          </a:blip>
          <a:srcRect l="11183" t="13430" r="17626" b="12773"/>
          <a:stretch/>
        </p:blipFill>
        <p:spPr>
          <a:xfrm>
            <a:off x="3116475" y="1798850"/>
            <a:ext cx="2463275" cy="18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1547163" y="3"/>
            <a:ext cx="6049674" cy="4445676"/>
            <a:chOff x="1547163" y="348915"/>
            <a:chExt cx="6049674" cy="4445676"/>
          </a:xfrm>
        </p:grpSpPr>
        <p:pic>
          <p:nvPicPr>
            <p:cNvPr id="226" name="Google Shape;226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47163" y="348915"/>
              <a:ext cx="6049674" cy="4445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31"/>
            <p:cNvSpPr txBox="1"/>
            <p:nvPr/>
          </p:nvSpPr>
          <p:spPr>
            <a:xfrm>
              <a:off x="4784925" y="1055525"/>
              <a:ext cx="1547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R</a:t>
              </a:r>
              <a:r>
                <a:rPr lang="en" sz="1600" baseline="30000"/>
                <a:t>2</a:t>
              </a:r>
              <a:r>
                <a:rPr lang="en" sz="1600"/>
                <a:t> = 0.994</a:t>
              </a:r>
              <a:endParaRPr sz="1600"/>
            </a:p>
          </p:txBody>
        </p:sp>
      </p:grpSp>
      <p:sp>
        <p:nvSpPr>
          <p:cNvPr id="228" name="Google Shape;2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47" y="1482547"/>
            <a:ext cx="1351824" cy="135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 rotWithShape="1">
          <a:blip r:embed="rId5">
            <a:alphaModFix/>
          </a:blip>
          <a:srcRect l="14444" t="42899" r="14608" b="43746"/>
          <a:stretch/>
        </p:blipFill>
        <p:spPr>
          <a:xfrm>
            <a:off x="3627570" y="4392012"/>
            <a:ext cx="2090999" cy="39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 title="Picture1.jpg"/>
          <p:cNvPicPr preferRelativeResize="0"/>
          <p:nvPr/>
        </p:nvPicPr>
        <p:blipFill rotWithShape="1">
          <a:blip r:embed="rId3">
            <a:alphaModFix/>
          </a:blip>
          <a:srcRect t="12659" b="12652"/>
          <a:stretch/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Challenges and Opportunities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3 billion people rely on seafood as a source of protein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Challenge: 1/3 of global fish stocks are over exploited: biodiversity losses &amp; fisheries collapses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Opportunity: Managing fisheries for long-term sustainability requires more information to preventing overfishing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36" name="Google Shape;236;p32"/>
          <p:cNvPicPr preferRelativeResize="0"/>
          <p:nvPr/>
        </p:nvPicPr>
        <p:blipFill rotWithShape="1">
          <a:blip r:embed="rId3">
            <a:alphaModFix/>
          </a:blip>
          <a:srcRect l="12031" t="45581" r="18461" b="21118"/>
          <a:stretch/>
        </p:blipFill>
        <p:spPr>
          <a:xfrm rot="-5400000">
            <a:off x="5311756" y="1229855"/>
            <a:ext cx="4201601" cy="26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98" y="970426"/>
            <a:ext cx="5226301" cy="320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481" y="0"/>
            <a:ext cx="24878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98" y="970426"/>
            <a:ext cx="5226301" cy="320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833" y="-8"/>
            <a:ext cx="5409843" cy="444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47" y="1482547"/>
            <a:ext cx="1351824" cy="135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 rotWithShape="1">
          <a:blip r:embed="rId5">
            <a:alphaModFix/>
          </a:blip>
          <a:srcRect l="14444" t="42899" r="14608" b="43746"/>
          <a:stretch/>
        </p:blipFill>
        <p:spPr>
          <a:xfrm>
            <a:off x="3627570" y="4392012"/>
            <a:ext cx="2090999" cy="39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Future Improvements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8" name="Google Shape;258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Upload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device support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Species identification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Individual identification</a:t>
            </a:r>
            <a:endParaRPr/>
          </a:p>
        </p:txBody>
      </p:sp>
      <p:pic>
        <p:nvPicPr>
          <p:cNvPr id="260" name="Google Shape;260;p35" title="Screenshot 2025-09-30 at 12.37.52 PM.png"/>
          <p:cNvPicPr preferRelativeResize="0"/>
          <p:nvPr/>
        </p:nvPicPr>
        <p:blipFill rotWithShape="1">
          <a:blip r:embed="rId3">
            <a:alphaModFix/>
          </a:blip>
          <a:srcRect l="1584" t="6031" r="69126" b="51255"/>
          <a:stretch/>
        </p:blipFill>
        <p:spPr>
          <a:xfrm>
            <a:off x="374775" y="2623450"/>
            <a:ext cx="2196974" cy="219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 title="Screenshot 2025-09-30 at 12.37.52 PM.png"/>
          <p:cNvPicPr preferRelativeResize="0"/>
          <p:nvPr/>
        </p:nvPicPr>
        <p:blipFill rotWithShape="1">
          <a:blip r:embed="rId3">
            <a:alphaModFix/>
          </a:blip>
          <a:srcRect l="69063" t="55437" r="1648" b="2899"/>
          <a:stretch/>
        </p:blipFill>
        <p:spPr>
          <a:xfrm>
            <a:off x="2907775" y="2650450"/>
            <a:ext cx="2196974" cy="214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267" name="Google Shape;267;p36"/>
          <p:cNvGrpSpPr/>
          <p:nvPr/>
        </p:nvGrpSpPr>
        <p:grpSpPr>
          <a:xfrm>
            <a:off x="1283706" y="927098"/>
            <a:ext cx="6576588" cy="3289305"/>
            <a:chOff x="1160063" y="978395"/>
            <a:chExt cx="6576588" cy="3289305"/>
          </a:xfrm>
        </p:grpSpPr>
        <p:grpSp>
          <p:nvGrpSpPr>
            <p:cNvPr id="268" name="Google Shape;268;p36"/>
            <p:cNvGrpSpPr/>
            <p:nvPr/>
          </p:nvGrpSpPr>
          <p:grpSpPr>
            <a:xfrm>
              <a:off x="1160063" y="1008535"/>
              <a:ext cx="2650500" cy="3229025"/>
              <a:chOff x="1160063" y="1038675"/>
              <a:chExt cx="2650500" cy="3229025"/>
            </a:xfrm>
          </p:grpSpPr>
          <p:pic>
            <p:nvPicPr>
              <p:cNvPr id="269" name="Google Shape;269;p3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75425" y="1038675"/>
                <a:ext cx="2619800" cy="26198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0" name="Google Shape;270;p36"/>
              <p:cNvSpPr txBox="1"/>
              <p:nvPr/>
            </p:nvSpPr>
            <p:spPr>
              <a:xfrm>
                <a:off x="1160063" y="3636500"/>
                <a:ext cx="2650500" cy="63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900">
                    <a:solidFill>
                      <a:schemeClr val="dk2"/>
                    </a:solidFill>
                  </a:rPr>
                  <a:t>Paper GitHub</a:t>
                </a:r>
                <a:endParaRPr sz="2900"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271" name="Google Shape;271;p36"/>
            <p:cNvGrpSpPr/>
            <p:nvPr/>
          </p:nvGrpSpPr>
          <p:grpSpPr>
            <a:xfrm>
              <a:off x="4929250" y="978395"/>
              <a:ext cx="2807400" cy="3289305"/>
              <a:chOff x="4929250" y="978395"/>
              <a:chExt cx="2807400" cy="3289305"/>
            </a:xfrm>
          </p:grpSpPr>
          <p:pic>
            <p:nvPicPr>
              <p:cNvPr id="272" name="Google Shape;272;p3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990400" y="978395"/>
                <a:ext cx="2685101" cy="26851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3" name="Google Shape;273;p36"/>
              <p:cNvSpPr txBox="1"/>
              <p:nvPr/>
            </p:nvSpPr>
            <p:spPr>
              <a:xfrm>
                <a:off x="4929250" y="3636500"/>
                <a:ext cx="2807400" cy="63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900">
                    <a:solidFill>
                      <a:schemeClr val="dk2"/>
                    </a:solidFill>
                  </a:rPr>
                  <a:t>Project Website</a:t>
                </a:r>
                <a:endParaRPr sz="2900">
                  <a:solidFill>
                    <a:schemeClr val="dk2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-75" y="1209250"/>
            <a:ext cx="9144000" cy="3534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Fisheries: Status, Size, and Sustainability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160" y="2571739"/>
            <a:ext cx="4202686" cy="1373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13445" y="1764283"/>
            <a:ext cx="2112976" cy="264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8306" y="1764283"/>
            <a:ext cx="1132351" cy="165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6">
            <a:alphaModFix/>
          </a:blip>
          <a:srcRect b="79725"/>
          <a:stretch/>
        </p:blipFill>
        <p:spPr>
          <a:xfrm>
            <a:off x="4486587" y="1764284"/>
            <a:ext cx="1132350" cy="33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7">
            <a:alphaModFix/>
          </a:blip>
          <a:srcRect t="18224" b="43996"/>
          <a:stretch/>
        </p:blipFill>
        <p:spPr>
          <a:xfrm>
            <a:off x="4696959" y="2188798"/>
            <a:ext cx="715163" cy="3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102300" y="1521850"/>
            <a:ext cx="1918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Globally 99% of Fisheries are Unassessed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2327763" y="1521850"/>
            <a:ext cx="2062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Data Collection is Expensive and Difficult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60775" y="1731600"/>
            <a:ext cx="4337400" cy="16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What Size are They?</a:t>
            </a:r>
            <a:endParaRPr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How Many are There?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8" name="Google Shape;88;p16" title="Picture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520" y="542763"/>
            <a:ext cx="4482775" cy="44827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0" y="4704900"/>
            <a:ext cx="7443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006FB7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https://doi.org/10.1093/icesjms/fsaa221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442766" y="29382"/>
            <a:ext cx="725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Nassau Grouper Size Frequencies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11700" y="1870950"/>
            <a:ext cx="8520600" cy="1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How do we collect this information?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2" name="Google Shape;102;p18" title="Image Enhancement.jpeg"/>
          <p:cNvPicPr preferRelativeResize="0"/>
          <p:nvPr/>
        </p:nvPicPr>
        <p:blipFill rotWithShape="1">
          <a:blip r:embed="rId3">
            <a:alphaModFix/>
          </a:blip>
          <a:srcRect t="3400"/>
          <a:stretch/>
        </p:blipFill>
        <p:spPr>
          <a:xfrm>
            <a:off x="452000" y="385600"/>
            <a:ext cx="8240000" cy="4372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887" y="201663"/>
            <a:ext cx="6320225" cy="474017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>
            <a:off x="3388925" y="1039350"/>
            <a:ext cx="635700" cy="829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225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818149" cy="42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5075" y="0"/>
            <a:ext cx="5138926" cy="3854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89300"/>
            <a:ext cx="5138926" cy="385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81142" y="1289300"/>
            <a:ext cx="5138932" cy="385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27" name="Google Shape;127;p21"/>
          <p:cNvGrpSpPr/>
          <p:nvPr/>
        </p:nvGrpSpPr>
        <p:grpSpPr>
          <a:xfrm>
            <a:off x="2510850" y="510600"/>
            <a:ext cx="4122300" cy="4122300"/>
            <a:chOff x="2517150" y="709750"/>
            <a:chExt cx="4122300" cy="4122300"/>
          </a:xfrm>
        </p:grpSpPr>
        <p:sp>
          <p:nvSpPr>
            <p:cNvPr id="128" name="Google Shape;128;p21"/>
            <p:cNvSpPr/>
            <p:nvPr/>
          </p:nvSpPr>
          <p:spPr>
            <a:xfrm>
              <a:off x="2517150" y="709750"/>
              <a:ext cx="4122300" cy="4122300"/>
            </a:xfrm>
            <a:prstGeom prst="ellipse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World Coastline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~ 311,000 km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2955300" y="1598625"/>
              <a:ext cx="3233400" cy="2979900"/>
            </a:xfrm>
            <a:prstGeom prst="ellipse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United States Coastline: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~20,000 km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3674550" y="2632450"/>
              <a:ext cx="1794900" cy="17949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State of California Coastline: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~1,350 km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996</Words>
  <Application>Microsoft Macintosh PowerPoint</Application>
  <PresentationFormat>On-screen Show (16:9)</PresentationFormat>
  <Paragraphs>179</Paragraphs>
  <Slides>24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Roboto</vt:lpstr>
      <vt:lpstr>Simple Light</vt:lpstr>
      <vt:lpstr>FishSense Mobile</vt:lpstr>
      <vt:lpstr>Challenges and Opportunities</vt:lpstr>
      <vt:lpstr>Fisheries: Status, Size, and Sustainability</vt:lpstr>
      <vt:lpstr>What Size are They?   How Many are There?</vt:lpstr>
      <vt:lpstr>How do we collect this information?</vt:lpstr>
      <vt:lpstr>PowerPoint Presentation</vt:lpstr>
      <vt:lpstr>PowerPoint Presentation</vt:lpstr>
      <vt:lpstr>PowerPoint Presentation</vt:lpstr>
      <vt:lpstr>PowerPoint Presentation</vt:lpstr>
      <vt:lpstr>Can we increase data with technology?</vt:lpstr>
      <vt:lpstr>PowerPoint Presentation</vt:lpstr>
      <vt:lpstr>PowerPoint Presentation</vt:lpstr>
      <vt:lpstr>How do we scale?</vt:lpstr>
      <vt:lpstr>System Requirements</vt:lpstr>
      <vt:lpstr>PowerPoint Presentation</vt:lpstr>
      <vt:lpstr>PowerPoint Presentation</vt:lpstr>
      <vt:lpstr>PowerPoint Presentation</vt:lpstr>
      <vt:lpstr>What does the App See?</vt:lpstr>
      <vt:lpstr>PowerPoint Presentation</vt:lpstr>
      <vt:lpstr>PowerPoint Presentation</vt:lpstr>
      <vt:lpstr>PowerPoint Presentation</vt:lpstr>
      <vt:lpstr>PowerPoint Presentation</vt:lpstr>
      <vt:lpstr>Future Improvements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Crutchfield, Christopher</cp:lastModifiedBy>
  <cp:revision>2</cp:revision>
  <dcterms:modified xsi:type="dcterms:W3CDTF">2025-10-01T15:08:17Z</dcterms:modified>
</cp:coreProperties>
</file>